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  <p:sldId id="267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Teko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gr4I+F42LzRLbkhDCyqgzSb62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042249a9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042249a9a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2042249a9a2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ffa36aa5d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9" name="Google Shape;229;g1ffa36aa5db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1ffa36aa5db_0_6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a group of Transition year students who have noticed &amp; experienced a big problem in the sporting industry. 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ffa36aa5d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5" name="Google Shape;145;g1ffa36aa5db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1ffa36aa5db_0_3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2080"/>
              <a:buFont typeface="Noto Sans Symbols"/>
              <a:buNone/>
            </a:pPr>
            <a:endParaRPr sz="30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ffa36aa5d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9" name="Google Shape;179;g1ffa36aa5db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1ffa36aa5db_0_1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ffa36aa5d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8" name="Google Shape;198;g1ffa36aa5db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1ffa36aa5db_0_5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fa36aa5d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7" name="Google Shape;207;g1ffa36aa5db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1ffa36aa5db_0_4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3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body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5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6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body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1" name="Google Shape;111;p3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7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7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7" name="Google Shape;117;p37"/>
          <p:cNvSpPr txBox="1">
            <a:spLocks noGrp="1"/>
          </p:cNvSpPr>
          <p:nvPr>
            <p:ph type="body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8" name="Google Shape;118;p3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8"/>
          <p:cNvSpPr txBox="1"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8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3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body" idx="1"/>
          </p:nvPr>
        </p:nvSpPr>
        <p:spPr>
          <a:xfrm rot="5400000">
            <a:off x="3144043" y="-1774031"/>
            <a:ext cx="3614737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2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>
            <a:spLocks noGrp="1"/>
          </p:cNvSpPr>
          <p:nvPr>
            <p:ph type="pic" idx="2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31"/>
          <p:cNvSpPr txBox="1">
            <a:spLocks noGrp="1"/>
          </p:cNvSpPr>
          <p:nvPr>
            <p:ph type="body" idx="1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>
            <a:spLocks noGrp="1"/>
          </p:cNvSpPr>
          <p:nvPr>
            <p:ph type="pic" idx="2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32"/>
          <p:cNvSpPr txBox="1">
            <a:spLocks noGrp="1"/>
          </p:cNvSpPr>
          <p:nvPr>
            <p:ph type="body" idx="1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">
              <a:srgbClr val="64D4EF"/>
            </a:gs>
            <a:gs pos="100000">
              <a:srgbClr val="64D4EF"/>
            </a:gs>
          </a:gsLst>
          <a:lin ang="612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2"/>
          <p:cNvCxnSpPr/>
          <p:nvPr/>
        </p:nvCxnSpPr>
        <p:spPr>
          <a:xfrm flipH="1">
            <a:off x="8228012" y="7937"/>
            <a:ext cx="3810000" cy="3810000"/>
          </a:xfrm>
          <a:prstGeom prst="straightConnector1">
            <a:avLst/>
          </a:prstGeom>
          <a:noFill/>
          <a:ln w="127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1;p12"/>
          <p:cNvCxnSpPr/>
          <p:nvPr/>
        </p:nvCxnSpPr>
        <p:spPr>
          <a:xfrm flipH="1">
            <a:off x="6108700" y="92075"/>
            <a:ext cx="6080125" cy="6080125"/>
          </a:xfrm>
          <a:prstGeom prst="straightConnector1">
            <a:avLst/>
          </a:prstGeom>
          <a:noFill/>
          <a:ln w="127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2;p12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3;p12"/>
          <p:cNvCxnSpPr/>
          <p:nvPr/>
        </p:nvCxnSpPr>
        <p:spPr>
          <a:xfrm flipH="1">
            <a:off x="7335837" y="31750"/>
            <a:ext cx="4852987" cy="4852987"/>
          </a:xfrm>
          <a:prstGeom prst="straightConnector1">
            <a:avLst/>
          </a:prstGeom>
          <a:noFill/>
          <a:ln w="3175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4;p12"/>
          <p:cNvCxnSpPr/>
          <p:nvPr/>
        </p:nvCxnSpPr>
        <p:spPr>
          <a:xfrm flipH="1">
            <a:off x="7845425" y="609600"/>
            <a:ext cx="4343400" cy="4343400"/>
          </a:xfrm>
          <a:prstGeom prst="straightConnector1">
            <a:avLst/>
          </a:prstGeom>
          <a:noFill/>
          <a:ln w="3175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">
              <a:srgbClr val="64D4EF"/>
            </a:gs>
            <a:gs pos="100000">
              <a:srgbClr val="64D4EF"/>
            </a:gs>
          </a:gsLst>
          <a:lin ang="61200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4"/>
          <p:cNvGrpSpPr/>
          <p:nvPr/>
        </p:nvGrpSpPr>
        <p:grpSpPr>
          <a:xfrm>
            <a:off x="9207500" y="2963862"/>
            <a:ext cx="2981325" cy="3208337"/>
            <a:chOff x="9206969" y="2963333"/>
            <a:chExt cx="2981858" cy="3208867"/>
          </a:xfrm>
        </p:grpSpPr>
        <p:cxnSp>
          <p:nvCxnSpPr>
            <p:cNvPr id="28" name="Google Shape;28;p14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9;p14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30;p14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" name="Google Shape;31;p14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32;p14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9.jp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 txBox="1">
            <a:spLocks noGrp="1"/>
          </p:cNvSpPr>
          <p:nvPr>
            <p:ph type="ctrTitle"/>
          </p:nvPr>
        </p:nvSpPr>
        <p:spPr>
          <a:xfrm>
            <a:off x="653950" y="1485087"/>
            <a:ext cx="91917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65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65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0" b="0" i="0" u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MIND OVER  MATTER</a:t>
            </a:r>
            <a:endParaRPr/>
          </a:p>
        </p:txBody>
      </p:sp>
      <p:sp>
        <p:nvSpPr>
          <p:cNvPr id="132" name="Google Shape;132;p1"/>
          <p:cNvSpPr txBox="1">
            <a:spLocks noGrp="1"/>
          </p:cNvSpPr>
          <p:nvPr>
            <p:ph type="subTitle" idx="1"/>
          </p:nvPr>
        </p:nvSpPr>
        <p:spPr>
          <a:xfrm>
            <a:off x="8759825" y="5907087"/>
            <a:ext cx="3432175" cy="54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</a:pPr>
            <a:r>
              <a:rPr lang="en-US" sz="1200" b="0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Katie Dowds, Aisling Mullen &amp; Síne Ryan</a:t>
            </a:r>
            <a:endParaRPr/>
          </a:p>
        </p:txBody>
      </p:sp>
      <p:pic>
        <p:nvPicPr>
          <p:cNvPr id="133" name="Google Shape;13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6075" y="3648075"/>
            <a:ext cx="2317750" cy="21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4482150" y="419375"/>
            <a:ext cx="2226000" cy="13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36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FINANCE</a:t>
            </a:r>
            <a:endParaRPr/>
          </a:p>
        </p:txBody>
      </p:sp>
      <p:pic>
        <p:nvPicPr>
          <p:cNvPr id="218" name="Google Shape;218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90" t="2955" b="3208"/>
          <a:stretch/>
        </p:blipFill>
        <p:spPr>
          <a:xfrm>
            <a:off x="761244" y="1558012"/>
            <a:ext cx="5590200" cy="49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F1F2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EDF1F2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3387" y="5319712"/>
            <a:ext cx="1335087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084290" y="1558012"/>
            <a:ext cx="40085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E" sz="1600" b="1" dirty="0"/>
              <a:t>DONEGAL SPORTS PARTNERSHIP</a:t>
            </a:r>
          </a:p>
          <a:p>
            <a:pPr lvl="0"/>
            <a:r>
              <a:rPr lang="en-IE" sz="1600" dirty="0"/>
              <a:t>We applied for investment from our local Donegal sports partnership &amp; they informed us that we were successful.</a:t>
            </a:r>
          </a:p>
          <a:p>
            <a:pPr lvl="0"/>
            <a:r>
              <a:rPr lang="en-IE" sz="1600" dirty="0"/>
              <a:t>We aimed at funding for 50 packs &amp; wristbands but they have advised us to resubmit for 100 packs.</a:t>
            </a:r>
          </a:p>
          <a:p>
            <a:pPr lvl="0"/>
            <a:r>
              <a:rPr lang="en-IE" sz="1600" dirty="0"/>
              <a:t>We are also in negotiation about having a platform on their website.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042249a9a2_0_0"/>
          <p:cNvSpPr txBox="1">
            <a:spLocks noGrp="1"/>
          </p:cNvSpPr>
          <p:nvPr>
            <p:ph type="body" idx="1"/>
          </p:nvPr>
        </p:nvSpPr>
        <p:spPr>
          <a:xfrm>
            <a:off x="684200" y="685800"/>
            <a:ext cx="8534400" cy="468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WHATS NEXT:</a:t>
            </a:r>
            <a:endParaRPr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Online resource-Individual/Team.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Scat Confidence test/Sports Psychological Questionnaire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Inspirational Quotes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Team Rooms- Diary Log. Boardroom, Worksheets, Padlet-What went well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SOCIAL MEDIA:</a:t>
            </a:r>
            <a:endParaRPr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Project Ambassadors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Facebook/instagram/Twitter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ffa36aa5db_0_61"/>
          <p:cNvSpPr txBox="1">
            <a:spLocks noGrp="1"/>
          </p:cNvSpPr>
          <p:nvPr>
            <p:ph type="title"/>
          </p:nvPr>
        </p:nvSpPr>
        <p:spPr>
          <a:xfrm>
            <a:off x="3956823" y="4082140"/>
            <a:ext cx="62049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r>
              <a:rPr lang="en-US" sz="3600" b="1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</a:t>
            </a:r>
            <a:endParaRPr/>
          </a:p>
        </p:txBody>
      </p:sp>
      <p:sp>
        <p:nvSpPr>
          <p:cNvPr id="233" name="Google Shape;233;g1ffa36aa5db_0_61"/>
          <p:cNvSpPr txBox="1">
            <a:spLocks noGrp="1"/>
          </p:cNvSpPr>
          <p:nvPr>
            <p:ph type="body" idx="1"/>
          </p:nvPr>
        </p:nvSpPr>
        <p:spPr>
          <a:xfrm>
            <a:off x="1009350" y="4812433"/>
            <a:ext cx="9546000" cy="15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We're excited about our product and business and hope it is of benefit to many athletes for years to come.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wish them all the best of luck and hope they have fun participating in their sport.</a:t>
            </a:r>
            <a:endParaRPr/>
          </a:p>
        </p:txBody>
      </p:sp>
      <p:pic>
        <p:nvPicPr>
          <p:cNvPr id="234" name="Google Shape;234;g1ffa36aa5db_0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0953" y="149225"/>
            <a:ext cx="3765349" cy="367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"/>
          <p:cNvSpPr txBox="1">
            <a:spLocks noGrp="1"/>
          </p:cNvSpPr>
          <p:nvPr>
            <p:ph type="ctrTitle"/>
          </p:nvPr>
        </p:nvSpPr>
        <p:spPr>
          <a:xfrm>
            <a:off x="3376612" y="2598749"/>
            <a:ext cx="4419600" cy="16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n-US" sz="4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</a:t>
            </a:r>
            <a:br>
              <a:rPr lang="en-US" sz="4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  <p:pic>
        <p:nvPicPr>
          <p:cNvPr id="240" name="Google Shape;240;p11" descr="Any questions Royalty Free Vector Image - VectorStock"/>
          <p:cNvPicPr preferRelativeResize="0"/>
          <p:nvPr/>
        </p:nvPicPr>
        <p:blipFill rotWithShape="1">
          <a:blip r:embed="rId3">
            <a:alphaModFix/>
          </a:blip>
          <a:srcRect b="8362"/>
          <a:stretch/>
        </p:blipFill>
        <p:spPr>
          <a:xfrm>
            <a:off x="900112" y="4046537"/>
            <a:ext cx="2476500" cy="261778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1"/>
          <p:cNvSpPr txBox="1"/>
          <p:nvPr/>
        </p:nvSpPr>
        <p:spPr>
          <a:xfrm>
            <a:off x="2138362" y="742950"/>
            <a:ext cx="7858125" cy="166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‘A true sign of a teams character is not defined by a win or a loss. It is defined in the response to those results’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		Sean Nahas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3387" y="5319712"/>
            <a:ext cx="1335087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36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WE ARE:</a:t>
            </a:r>
            <a:endParaRPr/>
          </a:p>
        </p:txBody>
      </p:sp>
      <p:sp>
        <p:nvSpPr>
          <p:cNvPr id="139" name="Google Shape;139;p2"/>
          <p:cNvSpPr txBox="1">
            <a:spLocks noGrp="1"/>
          </p:cNvSpPr>
          <p:nvPr>
            <p:ph type="body" idx="1"/>
          </p:nvPr>
        </p:nvSpPr>
        <p:spPr>
          <a:xfrm>
            <a:off x="4864075" y="1141425"/>
            <a:ext cx="5824500" cy="45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6666"/>
              <a:buFont typeface="Noto Sans Symbols"/>
              <a:buNone/>
            </a:pPr>
            <a:endParaRPr sz="3000"/>
          </a:p>
          <a:p>
            <a:pPr marL="0" marR="0" lvl="0" indent="0" algn="l" rtl="0">
              <a:lnSpc>
                <a:spcPct val="2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ct val="66666"/>
              <a:buFont typeface="Noto Sans Symbols"/>
              <a:buNone/>
            </a:pPr>
            <a:endParaRPr sz="3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ct val="66666"/>
              <a:buFont typeface="Noto Sans Symbols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power of the mind &amp; the need to build resilience to deal with the ups &amp; downs that come with sport.</a:t>
            </a:r>
            <a:endParaRPr sz="3000"/>
          </a:p>
          <a:p>
            <a:pPr marL="285750" marR="0" lvl="0" indent="-158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2500" b="0" i="0" u="non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6D2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796D2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37" y="1077912"/>
            <a:ext cx="4095750" cy="546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8637" y="5499100"/>
            <a:ext cx="1330325" cy="122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ffa36aa5db_0_32"/>
          <p:cNvSpPr txBox="1">
            <a:spLocks noGrp="1"/>
          </p:cNvSpPr>
          <p:nvPr>
            <p:ph type="title"/>
          </p:nvPr>
        </p:nvSpPr>
        <p:spPr>
          <a:xfrm>
            <a:off x="1638300" y="696912"/>
            <a:ext cx="8534400" cy="15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Gothic"/>
              <a:buNone/>
            </a:pPr>
            <a:r>
              <a:rPr lang="en-US" sz="3600" b="1" i="0" u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ROLES</a:t>
            </a:r>
            <a:endParaRPr/>
          </a:p>
        </p:txBody>
      </p:sp>
      <p:sp>
        <p:nvSpPr>
          <p:cNvPr id="149" name="Google Shape;149;g1ffa36aa5db_0_32"/>
          <p:cNvSpPr txBox="1">
            <a:spLocks noGrp="1"/>
          </p:cNvSpPr>
          <p:nvPr>
            <p:ph type="body" idx="1"/>
          </p:nvPr>
        </p:nvSpPr>
        <p:spPr>
          <a:xfrm>
            <a:off x="8791575" y="4465637"/>
            <a:ext cx="21051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800" b="0" i="0" u="none">
                <a:solidFill>
                  <a:srgbClr val="2928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Síne Ryan</a:t>
            </a:r>
            <a:endParaRPr/>
          </a:p>
        </p:txBody>
      </p:sp>
      <p:sp>
        <p:nvSpPr>
          <p:cNvPr id="150" name="Google Shape;150;g1ffa36aa5db_0_32"/>
          <p:cNvSpPr txBox="1"/>
          <p:nvPr/>
        </p:nvSpPr>
        <p:spPr>
          <a:xfrm>
            <a:off x="4956175" y="4554537"/>
            <a:ext cx="21051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85D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9285D"/>
                </a:solidFill>
                <a:latin typeface="Arial"/>
                <a:ea typeface="Arial"/>
                <a:cs typeface="Arial"/>
                <a:sym typeface="Arial"/>
              </a:rPr>
              <a:t>Aisling Mullen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g1ffa36aa5db_0_32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600" y="2184400"/>
            <a:ext cx="3324226" cy="221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1ffa36aa5db_0_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7025" y="2251075"/>
            <a:ext cx="3705226" cy="20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1ffa36aa5db_0_32"/>
          <p:cNvSpPr txBox="1">
            <a:spLocks noGrp="1"/>
          </p:cNvSpPr>
          <p:nvPr>
            <p:ph type="body" idx="1"/>
          </p:nvPr>
        </p:nvSpPr>
        <p:spPr>
          <a:xfrm>
            <a:off x="1371600" y="4454525"/>
            <a:ext cx="21051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800" b="0" i="0" u="none">
                <a:solidFill>
                  <a:srgbClr val="2928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Katie Dowds</a:t>
            </a:r>
            <a:endParaRPr/>
          </a:p>
        </p:txBody>
      </p:sp>
      <p:pic>
        <p:nvPicPr>
          <p:cNvPr id="154" name="Google Shape;154;g1ffa36aa5db_0_32" descr="A picture containing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8450" y="2247900"/>
            <a:ext cx="3559175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ffa36aa5db_0_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69575" y="5397500"/>
            <a:ext cx="1335087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>
            <a:spLocks noGrp="1"/>
          </p:cNvSpPr>
          <p:nvPr>
            <p:ph type="title"/>
          </p:nvPr>
        </p:nvSpPr>
        <p:spPr>
          <a:xfrm>
            <a:off x="830125" y="627050"/>
            <a:ext cx="9892800" cy="15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4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BUSINESS CONCEPT-OUR IDEA</a:t>
            </a:r>
            <a:endParaRPr sz="4800"/>
          </a:p>
        </p:txBody>
      </p:sp>
      <p:sp>
        <p:nvSpPr>
          <p:cNvPr id="161" name="Google Shape;161;p3"/>
          <p:cNvSpPr txBox="1">
            <a:spLocks noGrp="1"/>
          </p:cNvSpPr>
          <p:nvPr>
            <p:ph type="body" idx="1"/>
          </p:nvPr>
        </p:nvSpPr>
        <p:spPr>
          <a:xfrm>
            <a:off x="1112000" y="2470044"/>
            <a:ext cx="9610800" cy="29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 Symbols"/>
              <a:buChar char="▶"/>
            </a:pPr>
            <a:r>
              <a:rPr lang="en-US" sz="3000" b="0" i="0" u="none" cap="none" dirty="0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create an </a:t>
            </a:r>
            <a:r>
              <a:rPr lang="en-US" sz="3000" b="1" i="0" u="sng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“Awareness Resource Pack”</a:t>
            </a:r>
            <a:r>
              <a:rPr lang="en-US" sz="3000" b="0" i="0" u="non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000" b="0" i="0" u="none" cap="none" dirty="0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all sports clubs to help strengthen their players’ mindset so as to </a:t>
            </a:r>
            <a:r>
              <a:rPr lang="en-US" sz="3000" b="0" i="0" u="none" cap="none" dirty="0" err="1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maximise</a:t>
            </a:r>
            <a:r>
              <a:rPr lang="en-US" sz="3000" b="0" i="0" u="none" cap="none" dirty="0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their performance in their chosen sport.</a:t>
            </a:r>
            <a:endParaRPr sz="3000" dirty="0"/>
          </a:p>
          <a:p>
            <a:pPr marL="285750" marR="0" lvl="0" indent="-15367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2080"/>
              <a:buFont typeface="Noto Sans Symbols"/>
              <a:buNone/>
            </a:pPr>
            <a:endParaRPr sz="3000" b="0" i="0" u="none" cap="none" dirty="0">
              <a:solidFill>
                <a:srgbClr val="44546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2080"/>
              <a:buFont typeface="Noto Sans Symbols"/>
              <a:buNone/>
            </a:pPr>
            <a:endParaRPr sz="3000" dirty="0">
              <a:solidFill>
                <a:srgbClr val="44546A"/>
              </a:solidFill>
            </a:endParaRPr>
          </a:p>
          <a:p>
            <a:pPr marL="285750" marR="0" lvl="0" indent="-15367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2080"/>
              <a:buFont typeface="Noto Sans Symbols"/>
              <a:buNone/>
            </a:pPr>
            <a:endParaRPr sz="3000" b="0" i="0" u="none" cap="none" dirty="0">
              <a:solidFill>
                <a:srgbClr val="44546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4025" y="5429250"/>
            <a:ext cx="1335087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>
            <a:spLocks noGrp="1"/>
          </p:cNvSpPr>
          <p:nvPr>
            <p:ph type="title"/>
          </p:nvPr>
        </p:nvSpPr>
        <p:spPr>
          <a:xfrm>
            <a:off x="2978150" y="258762"/>
            <a:ext cx="6235700" cy="105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MIND OVER MATTER PRODUCT</a:t>
            </a:r>
            <a:endParaRPr/>
          </a:p>
        </p:txBody>
      </p:sp>
      <p:sp>
        <p:nvSpPr>
          <p:cNvPr id="168" name="Google Shape;168;p4"/>
          <p:cNvSpPr txBox="1">
            <a:spLocks noGrp="1"/>
          </p:cNvSpPr>
          <p:nvPr>
            <p:ph type="body" idx="1"/>
          </p:nvPr>
        </p:nvSpPr>
        <p:spPr>
          <a:xfrm>
            <a:off x="5731925" y="1331800"/>
            <a:ext cx="6181800" cy="31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Noto Sans Symbols"/>
              <a:buNone/>
            </a:pPr>
            <a:r>
              <a:rPr lang="en-US" sz="2200" b="0" i="0" u="non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Resource Pack</a:t>
            </a:r>
            <a:endParaRPr/>
          </a:p>
          <a:p>
            <a:pPr marL="0" marR="0" lvl="0" indent="-111760" algn="l" rtl="0">
              <a:lnSpc>
                <a:spcPct val="150000"/>
              </a:lnSpc>
              <a:spcBef>
                <a:spcPts val="104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Arial"/>
              <a:buChar char="•"/>
            </a:pPr>
            <a:r>
              <a:rPr lang="en-US" sz="2200" b="0" i="0" u="non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Five strategic cards aimed at dealing with losing, not making the cut or injur</a:t>
            </a:r>
            <a:r>
              <a:rPr lang="en-US" sz="2200">
                <a:solidFill>
                  <a:srgbClr val="0F496F"/>
                </a:solidFill>
              </a:rPr>
              <a:t>y</a:t>
            </a:r>
            <a:r>
              <a:rPr lang="en-US" sz="2200" b="0" i="0" u="non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0" marR="0" lvl="0" indent="-111760" algn="l" rtl="0">
              <a:lnSpc>
                <a:spcPct val="150000"/>
              </a:lnSpc>
              <a:spcBef>
                <a:spcPts val="104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Arial"/>
              <a:buChar char="•"/>
            </a:pPr>
            <a:r>
              <a:rPr lang="en-US" sz="2200" b="0" i="0" u="non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infographic advice card for Coaches.</a:t>
            </a:r>
            <a:endParaRPr/>
          </a:p>
          <a:p>
            <a:pPr marL="0" marR="0" lvl="0" indent="-111760" algn="l" rtl="0">
              <a:lnSpc>
                <a:spcPct val="150000"/>
              </a:lnSpc>
              <a:spcBef>
                <a:spcPts val="104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Arial"/>
              <a:buChar char="•"/>
            </a:pPr>
            <a:r>
              <a:rPr lang="en-US" sz="2200" b="0" i="0" u="non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Mind Over Matter Bracelets.</a:t>
            </a:r>
            <a:endParaRPr/>
          </a:p>
          <a:p>
            <a:pPr marL="285750" marR="0" lvl="0" indent="-17399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Noto Sans Symbols"/>
              <a:buNone/>
            </a:pPr>
            <a:endParaRPr sz="2200" b="0" i="0" u="none" cap="none">
              <a:solidFill>
                <a:srgbClr val="0F49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9" name="Google Shape;169;p4" descr="A picture containing spectacl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008" b="27672"/>
          <a:stretch/>
        </p:blipFill>
        <p:spPr>
          <a:xfrm>
            <a:off x="5801513" y="4010025"/>
            <a:ext cx="2673350" cy="222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" descr="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1526" y="4009807"/>
            <a:ext cx="1516940" cy="2221347"/>
          </a:xfrm>
          <a:prstGeom prst="rect">
            <a:avLst/>
          </a:prstGeom>
          <a:gradFill>
            <a:gsLst>
              <a:gs pos="0">
                <a:srgbClr val="D92BE1"/>
              </a:gs>
              <a:gs pos="100000">
                <a:srgbClr val="8C0B6E"/>
              </a:gs>
            </a:gsLst>
            <a:lin ang="5400000" scaled="0"/>
          </a:gradFill>
          <a:ln w="9525" cap="rnd" cmpd="sng">
            <a:solidFill>
              <a:srgbClr val="BF86BD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28312" y="5295900"/>
            <a:ext cx="133667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6550" y="1668462"/>
            <a:ext cx="1512887" cy="209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92325" y="1668462"/>
            <a:ext cx="1562100" cy="209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97312" y="1671637"/>
            <a:ext cx="820737" cy="208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4325" y="4010025"/>
            <a:ext cx="1536700" cy="222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92325" y="4010025"/>
            <a:ext cx="1555750" cy="2220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ffa36aa5db_0_13"/>
          <p:cNvSpPr txBox="1">
            <a:spLocks noGrp="1"/>
          </p:cNvSpPr>
          <p:nvPr>
            <p:ph type="title"/>
          </p:nvPr>
        </p:nvSpPr>
        <p:spPr>
          <a:xfrm>
            <a:off x="1104900" y="488950"/>
            <a:ext cx="8534400" cy="15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85D"/>
              </a:buClr>
              <a:buSzPts val="3600"/>
              <a:buFont typeface="Century Gothic"/>
              <a:buNone/>
            </a:pPr>
            <a:r>
              <a:rPr lang="en-US" sz="3600" b="1" i="0" u="none">
                <a:solidFill>
                  <a:srgbClr val="2928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TARGET MARKET</a:t>
            </a:r>
            <a:endParaRPr/>
          </a:p>
        </p:txBody>
      </p:sp>
      <p:sp>
        <p:nvSpPr>
          <p:cNvPr id="183" name="Google Shape;183;g1ffa36aa5db_0_13"/>
          <p:cNvSpPr txBox="1">
            <a:spLocks noGrp="1"/>
          </p:cNvSpPr>
          <p:nvPr>
            <p:ph type="body" idx="1"/>
          </p:nvPr>
        </p:nvSpPr>
        <p:spPr>
          <a:xfrm>
            <a:off x="2509837" y="4667250"/>
            <a:ext cx="210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800" b="1" i="0" u="none">
                <a:solidFill>
                  <a:srgbClr val="62A2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Soccer</a:t>
            </a:r>
            <a:endParaRPr/>
          </a:p>
        </p:txBody>
      </p:sp>
      <p:sp>
        <p:nvSpPr>
          <p:cNvPr id="184" name="Google Shape;184;g1ffa36aa5db_0_13"/>
          <p:cNvSpPr txBox="1">
            <a:spLocks noGrp="1"/>
          </p:cNvSpPr>
          <p:nvPr>
            <p:ph type="body" idx="1"/>
          </p:nvPr>
        </p:nvSpPr>
        <p:spPr>
          <a:xfrm>
            <a:off x="6096000" y="4667250"/>
            <a:ext cx="210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800" b="1" i="0" u="none">
                <a:solidFill>
                  <a:srgbClr val="62A2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Athletics</a:t>
            </a:r>
            <a:endParaRPr/>
          </a:p>
        </p:txBody>
      </p:sp>
      <p:sp>
        <p:nvSpPr>
          <p:cNvPr id="185" name="Google Shape;185;g1ffa36aa5db_0_13"/>
          <p:cNvSpPr txBox="1">
            <a:spLocks noGrp="1"/>
          </p:cNvSpPr>
          <p:nvPr>
            <p:ph type="body" idx="1"/>
          </p:nvPr>
        </p:nvSpPr>
        <p:spPr>
          <a:xfrm>
            <a:off x="8864600" y="4624387"/>
            <a:ext cx="210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800" b="1" i="0" u="none">
                <a:solidFill>
                  <a:srgbClr val="62A2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Basketball​</a:t>
            </a:r>
            <a:endParaRPr/>
          </a:p>
        </p:txBody>
      </p:sp>
      <p:sp>
        <p:nvSpPr>
          <p:cNvPr id="186" name="Google Shape;186;g1ffa36aa5db_0_13"/>
          <p:cNvSpPr txBox="1"/>
          <p:nvPr/>
        </p:nvSpPr>
        <p:spPr>
          <a:xfrm>
            <a:off x="2886075" y="2300287"/>
            <a:ext cx="541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Sports Clubs and Organisations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ffa36aa5db_0_13" descr="Football Association of Ireland - Wikipedia"/>
          <p:cNvSpPr txBox="1"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g1ffa36aa5db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9262" y="3336925"/>
            <a:ext cx="1149351" cy="115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1ffa36aa5db_0_13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64287" y="3297237"/>
            <a:ext cx="1690687" cy="957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1ffa36aa5db_0_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5512" y="3619500"/>
            <a:ext cx="2392362" cy="82073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1ffa36aa5db_0_13"/>
          <p:cNvSpPr txBox="1">
            <a:spLocks noGrp="1"/>
          </p:cNvSpPr>
          <p:nvPr>
            <p:ph type="body" idx="1"/>
          </p:nvPr>
        </p:nvSpPr>
        <p:spPr>
          <a:xfrm>
            <a:off x="512762" y="4625975"/>
            <a:ext cx="210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800" b="1" i="0" u="none">
                <a:solidFill>
                  <a:srgbClr val="62A2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GAA​</a:t>
            </a:r>
            <a:endParaRPr/>
          </a:p>
        </p:txBody>
      </p:sp>
      <p:pic>
        <p:nvPicPr>
          <p:cNvPr id="192" name="Google Shape;192;g1ffa36aa5db_0_13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7412" y="3044825"/>
            <a:ext cx="1579562" cy="157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1ffa36aa5db_0_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64062" y="3243262"/>
            <a:ext cx="1270000" cy="126841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ffa36aa5db_0_13"/>
          <p:cNvSpPr txBox="1"/>
          <p:nvPr/>
        </p:nvSpPr>
        <p:spPr>
          <a:xfrm>
            <a:off x="4802187" y="4692650"/>
            <a:ext cx="114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Boxing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g1ffa36aa5db_0_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69575" y="5397500"/>
            <a:ext cx="1335087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ffa36aa5db_0_53"/>
          <p:cNvSpPr txBox="1">
            <a:spLocks noGrp="1"/>
          </p:cNvSpPr>
          <p:nvPr>
            <p:ph type="title"/>
          </p:nvPr>
        </p:nvSpPr>
        <p:spPr>
          <a:xfrm>
            <a:off x="3509818" y="0"/>
            <a:ext cx="8534400" cy="15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Market Research</a:t>
            </a:r>
            <a:endParaRPr dirty="0"/>
          </a:p>
        </p:txBody>
      </p:sp>
      <p:pic>
        <p:nvPicPr>
          <p:cNvPr id="202" name="Google Shape;202;g1ffa36aa5db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9575" y="5397500"/>
            <a:ext cx="1335087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ffa36aa5db_0_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4163" y="1374707"/>
            <a:ext cx="6150055" cy="353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1ffa36aa5db_0_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399" y="1374707"/>
            <a:ext cx="5564909" cy="3531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ffa36aa5db_0_47"/>
          <p:cNvSpPr txBox="1">
            <a:spLocks noGrp="1"/>
          </p:cNvSpPr>
          <p:nvPr>
            <p:ph type="title"/>
          </p:nvPr>
        </p:nvSpPr>
        <p:spPr>
          <a:xfrm>
            <a:off x="684212" y="620212"/>
            <a:ext cx="8534400" cy="15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Focus Group</a:t>
            </a:r>
            <a:endParaRPr/>
          </a:p>
        </p:txBody>
      </p:sp>
      <p:sp>
        <p:nvSpPr>
          <p:cNvPr id="211" name="Google Shape;211;g1ffa36aa5db_0_47"/>
          <p:cNvSpPr txBox="1">
            <a:spLocks noGrp="1"/>
          </p:cNvSpPr>
          <p:nvPr>
            <p:ph type="body" idx="1"/>
          </p:nvPr>
        </p:nvSpPr>
        <p:spPr>
          <a:xfrm>
            <a:off x="684200" y="1730650"/>
            <a:ext cx="8534400" cy="3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sz="1600" dirty="0"/>
              <a:t>To provide feedback from players and their experiences.</a:t>
            </a:r>
          </a:p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en-US" sz="1600" dirty="0"/>
              <a:t>Shaun Patton - Donegal GAA goalkeeper ex-league of Ireland  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Karen Guthrie - Donegal LGFA player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Nicola Lacey - Head of Tourism and sport in ATU, Former</a:t>
            </a:r>
          </a:p>
          <a:p>
            <a:pPr marL="13716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/>
              <a:t>Donegal LGFA player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Keith Cowan &amp; Michael Harris –Finn Harps FC</a:t>
            </a:r>
          </a:p>
          <a:p>
            <a:pPr marL="13716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/>
              <a:t>The pack was also sent out to the following athletes/coaches for their review:</a:t>
            </a:r>
          </a:p>
          <a:p>
            <a:pPr marL="13716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/>
              <a:t>Jim Mc Guinness (MCs in Sports Psychology)</a:t>
            </a:r>
          </a:p>
          <a:p>
            <a:pPr marL="13716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/>
              <a:t>Jason Quigley (Boxing)</a:t>
            </a:r>
          </a:p>
          <a:p>
            <a:pPr marL="13716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 err="1"/>
              <a:t>Nakita</a:t>
            </a:r>
            <a:r>
              <a:rPr lang="en-US" sz="1600" dirty="0"/>
              <a:t> Burke (Athletics)</a:t>
            </a:r>
          </a:p>
          <a:p>
            <a:pPr marL="13716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/>
              <a:t>Myles Sweeney (Donegal Sports Partnership)</a:t>
            </a: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212" name="Google Shape;212;g1ffa36aa5db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9575" y="5397500"/>
            <a:ext cx="1335087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145" y="1207728"/>
            <a:ext cx="3401863" cy="362743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344" y="685800"/>
            <a:ext cx="7583055" cy="4671291"/>
          </a:xfrm>
        </p:spPr>
        <p:txBody>
          <a:bodyPr/>
          <a:lstStyle/>
          <a:p>
            <a:pPr marL="137160" indent="0">
              <a:buNone/>
            </a:pPr>
            <a:r>
              <a:rPr lang="en-IE" sz="2400" b="1" dirty="0"/>
              <a:t>Feedback:</a:t>
            </a:r>
          </a:p>
          <a:p>
            <a:pPr marL="137160" indent="0">
              <a:buNone/>
            </a:pPr>
            <a:r>
              <a:rPr lang="en-IE" dirty="0"/>
              <a:t>‘Powerful tool- wish we had this resource when we were younger’ </a:t>
            </a:r>
          </a:p>
          <a:p>
            <a:pPr marL="137160" indent="0">
              <a:buNone/>
            </a:pPr>
            <a:endParaRPr lang="en-IE" dirty="0"/>
          </a:p>
          <a:p>
            <a:pPr marL="137160" indent="0">
              <a:buNone/>
            </a:pPr>
            <a:r>
              <a:rPr lang="en-IE" dirty="0"/>
              <a:t>‘This should be as important as teaching the fundamental movements’</a:t>
            </a:r>
          </a:p>
          <a:p>
            <a:pPr marL="137160" indent="0">
              <a:buNone/>
            </a:pPr>
            <a:endParaRPr lang="en-IE" dirty="0"/>
          </a:p>
          <a:p>
            <a:pPr marL="137160" indent="0">
              <a:buNone/>
            </a:pPr>
            <a:r>
              <a:rPr lang="en-IE" dirty="0"/>
              <a:t>‘Consider providing the wristband in club colours with space for their own club inspiring word’</a:t>
            </a:r>
          </a:p>
          <a:p>
            <a:pPr marL="137160" indent="0">
              <a:buNone/>
            </a:pPr>
            <a:r>
              <a:rPr lang="en-IE" dirty="0" err="1"/>
              <a:t>Eg</a:t>
            </a:r>
            <a:r>
              <a:rPr lang="en-IE" dirty="0"/>
              <a:t> Believe, Focus, Drive….’</a:t>
            </a:r>
          </a:p>
          <a:p>
            <a:pPr marL="137160" indent="0">
              <a:buNone/>
            </a:pPr>
            <a:endParaRPr lang="en-IE" dirty="0"/>
          </a:p>
          <a:p>
            <a:pPr marL="137160" indent="0">
              <a:buNone/>
            </a:pPr>
            <a:r>
              <a:rPr lang="en-IE" dirty="0"/>
              <a:t>‘Great visual to be displayed around clubs/schools to create awareness to this very important minefield of Sports Psychology’</a:t>
            </a:r>
          </a:p>
          <a:p>
            <a:pPr marL="137160" indent="0">
              <a:buNone/>
            </a:pPr>
            <a:endParaRPr lang="en-IE" dirty="0"/>
          </a:p>
          <a:p>
            <a:pPr marL="137160" indent="0">
              <a:buNone/>
            </a:pPr>
            <a:r>
              <a:rPr lang="en-IE" dirty="0"/>
              <a:t>‘Definitely develop your online plan as athletes need access to these strategies anytime/anywhere.’</a:t>
            </a:r>
          </a:p>
          <a:p>
            <a:pPr marL="137160" indent="0">
              <a:buNone/>
            </a:pP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22273185"/>
      </p:ext>
    </p:extLst>
  </p:cSld>
  <p:clrMapOvr>
    <a:masterClrMapping/>
  </p:clrMapOvr>
</p:sld>
</file>

<file path=ppt/theme/theme1.xml><?xml version="1.0" encoding="utf-8"?>
<a:theme xmlns:a="http://schemas.openxmlformats.org/drawingml/2006/main" name="1_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Widescreen</PresentationFormat>
  <Paragraphs>78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Century Gothic</vt:lpstr>
      <vt:lpstr>Teko</vt:lpstr>
      <vt:lpstr>Arial</vt:lpstr>
      <vt:lpstr>Noto Sans Symbols</vt:lpstr>
      <vt:lpstr>1_Slice</vt:lpstr>
      <vt:lpstr>Slice</vt:lpstr>
      <vt:lpstr> MIND OVER  MATTER</vt:lpstr>
      <vt:lpstr>WHO WE ARE:</vt:lpstr>
      <vt:lpstr>OUR ROLES</vt:lpstr>
      <vt:lpstr>BUSINESS CONCEPT-OUR IDEA</vt:lpstr>
      <vt:lpstr>MIND OVER MATTER PRODUCT</vt:lpstr>
      <vt:lpstr>OUR TARGET MARKET</vt:lpstr>
      <vt:lpstr>Market Research</vt:lpstr>
      <vt:lpstr>Focus Group</vt:lpstr>
      <vt:lpstr>PowerPoint Presentation</vt:lpstr>
      <vt:lpstr>FINANCE</vt:lpstr>
      <vt:lpstr>PowerPoint Presentation</vt:lpstr>
      <vt:lpstr>SUMMARY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MIND OVER  MATTER</dc:title>
  <dc:creator>PADDY MULLEN (LETTERKENNY)</dc:creator>
  <cp:lastModifiedBy>SCC57</cp:lastModifiedBy>
  <cp:revision>1</cp:revision>
  <dcterms:created xsi:type="dcterms:W3CDTF">2023-01-22T19:55:07Z</dcterms:created>
  <dcterms:modified xsi:type="dcterms:W3CDTF">2023-02-02T16:18:08Z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